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81" r:id="rId22"/>
    <p:sldId id="277" r:id="rId23"/>
    <p:sldId id="278" r:id="rId24"/>
    <p:sldId id="279" r:id="rId25"/>
    <p:sldId id="280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9/2/2015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799"/>
            <a:ext cx="8825658" cy="364066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0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9/2/2015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9/2/2015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9/2/2015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9/2/2015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9/2/2015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9/2/2015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9/2/2015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9/2/2015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3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3129280"/>
            <a:ext cx="34010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9/2/2015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4"/>
          <a:stretch/>
        </p:blipFill>
        <p:spPr>
          <a:xfrm>
            <a:off x="0" y="2669685"/>
            <a:ext cx="4035669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9/2/2015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Shakespeare Notes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4133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Supernatural Characters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u="sng" dirty="0" smtClean="0"/>
              <a:t>Witches:</a:t>
            </a:r>
          </a:p>
          <a:p>
            <a:pPr marL="0" indent="0">
              <a:buNone/>
            </a:pPr>
            <a:r>
              <a:rPr lang="en-US" dirty="0" smtClean="0"/>
              <a:t> - make predictions for other characters</a:t>
            </a:r>
          </a:p>
          <a:p>
            <a:pPr marL="0" indent="0">
              <a:buNone/>
            </a:pPr>
            <a:r>
              <a:rPr lang="en-US" dirty="0" smtClean="0"/>
              <a:t> - “trap” characters with magic and trickery</a:t>
            </a:r>
          </a:p>
          <a:p>
            <a:pPr marL="0" indent="0">
              <a:buNone/>
            </a:pPr>
            <a:r>
              <a:rPr lang="en-US" u="sng" dirty="0" smtClean="0"/>
              <a:t>Ghosts:</a:t>
            </a:r>
          </a:p>
          <a:p>
            <a:pPr marL="0" indent="0">
              <a:buNone/>
            </a:pPr>
            <a:r>
              <a:rPr lang="en-US" dirty="0" smtClean="0"/>
              <a:t> - causes fear and apprehension in audience                                                  for the actors’ situations in the play</a:t>
            </a:r>
          </a:p>
          <a:p>
            <a:pPr marL="0" indent="0">
              <a:buNone/>
            </a:pPr>
            <a:r>
              <a:rPr lang="en-US" dirty="0" smtClean="0"/>
              <a:t> - give the audience a connection with the                                          characters’ possible after life</a:t>
            </a:r>
          </a:p>
          <a:p>
            <a:pPr marL="0" indent="0">
              <a:buNone/>
            </a:pPr>
            <a:r>
              <a:rPr lang="en-US" u="sng" dirty="0" smtClean="0"/>
              <a:t>Fairies and Spirits: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- add a feeling of chaos to the play</a:t>
            </a:r>
          </a:p>
          <a:p>
            <a:pPr marL="0" indent="0">
              <a:buNone/>
            </a:pPr>
            <a:r>
              <a:rPr lang="en-US" dirty="0" smtClean="0"/>
              <a:t> - serve a childlike presence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- are usually good, but can have a “devilish” side.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1084" y="804784"/>
            <a:ext cx="3066078" cy="22965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3323" y="3453449"/>
            <a:ext cx="2857500" cy="1600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17162" y="3536727"/>
            <a:ext cx="1543050" cy="295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9850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Characters in Story Lines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Royalty: usually related by family or loyalty ties</a:t>
            </a:r>
          </a:p>
          <a:p>
            <a:r>
              <a:rPr lang="en-US" dirty="0" smtClean="0"/>
              <a:t>People of the court/community: minor characters that are a part of the royal community</a:t>
            </a:r>
          </a:p>
          <a:p>
            <a:r>
              <a:rPr lang="en-US" dirty="0" smtClean="0"/>
              <a:t>Love interest: the one the hero “lives” for</a:t>
            </a:r>
          </a:p>
          <a:p>
            <a:r>
              <a:rPr lang="en-US" dirty="0" smtClean="0"/>
              <a:t>Servants: those who are friends of the hero</a:t>
            </a:r>
          </a:p>
          <a:p>
            <a:r>
              <a:rPr lang="en-US" dirty="0" smtClean="0"/>
              <a:t>Commoners: non royal folks in the community</a:t>
            </a:r>
          </a:p>
          <a:p>
            <a:r>
              <a:rPr lang="en-US" dirty="0" smtClean="0"/>
              <a:t>Merchants, doctors, solicitors: people in the community who have professions that aid in the story line</a:t>
            </a:r>
          </a:p>
          <a:p>
            <a:pPr marL="0" indent="0">
              <a:buNone/>
            </a:pPr>
            <a:r>
              <a:rPr lang="en-US" dirty="0" smtClean="0"/>
              <a:t>*these characters can be dynamic or static according to their </a:t>
            </a:r>
            <a:r>
              <a:rPr lang="en-US" dirty="0" err="1" smtClean="0"/>
              <a:t>rold</a:t>
            </a:r>
            <a:r>
              <a:rPr lang="en-US" dirty="0" smtClean="0"/>
              <a:t> and purpose in the story line.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73347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sz="9600" dirty="0" smtClean="0"/>
              <a:t>Part Two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/>
              <a:t>Types of Shakespeare Plays</a:t>
            </a:r>
          </a:p>
        </p:txBody>
      </p:sp>
    </p:spTree>
    <p:extLst>
      <p:ext uri="{BB962C8B-B14F-4D97-AF65-F5344CB8AC3E}">
        <p14:creationId xmlns:p14="http://schemas.microsoft.com/office/powerpoint/2010/main" val="4884566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did Shakespeare write?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Comedies: “happy ending”</a:t>
            </a:r>
          </a:p>
          <a:p>
            <a:r>
              <a:rPr lang="en-US" sz="2800" dirty="0" smtClean="0"/>
              <a:t>Tragedies: end with death of main character(s)</a:t>
            </a:r>
          </a:p>
          <a:p>
            <a:r>
              <a:rPr lang="en-US" sz="2800" dirty="0" smtClean="0"/>
              <a:t>Histories: focus on events in or similar to those in history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3312" y="4400549"/>
            <a:ext cx="2466975" cy="18478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0257" y="3757343"/>
            <a:ext cx="2152650" cy="20478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1178" y="4150658"/>
            <a:ext cx="2909955" cy="1817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6644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makes a comedy?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struggle of young lovers to overcome problems, often a result of the interference of their elders or others</a:t>
            </a:r>
          </a:p>
          <a:p>
            <a:r>
              <a:rPr lang="en-US" dirty="0" smtClean="0"/>
              <a:t>Element of separation and reunification</a:t>
            </a:r>
          </a:p>
          <a:p>
            <a:r>
              <a:rPr lang="en-US" dirty="0" smtClean="0"/>
              <a:t>Mistaken identities, often involving disguise</a:t>
            </a:r>
          </a:p>
          <a:p>
            <a:r>
              <a:rPr lang="en-US" dirty="0" smtClean="0"/>
              <a:t>A clever servant</a:t>
            </a:r>
          </a:p>
          <a:p>
            <a:r>
              <a:rPr lang="en-US" dirty="0" smtClean="0"/>
              <a:t>Family tensions that are usually resolved in the end </a:t>
            </a:r>
          </a:p>
          <a:p>
            <a:r>
              <a:rPr lang="en-US" dirty="0" smtClean="0"/>
              <a:t>Complex, interwoven plot lines</a:t>
            </a:r>
          </a:p>
          <a:p>
            <a:r>
              <a:rPr lang="en-US" dirty="0" smtClean="0"/>
              <a:t>Frequent use of puns, play on words, and other styles of comedy</a:t>
            </a:r>
          </a:p>
          <a:p>
            <a:r>
              <a:rPr lang="en-US" dirty="0" smtClean="0"/>
              <a:t>Pastoral events: making fun of how courtly people live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2309" y="2398058"/>
            <a:ext cx="3716742" cy="2495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2254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Comedies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Farce: hilarious improbability; wild coincidences and complications; absurd characters; comic deceptions and disguises</a:t>
            </a:r>
          </a:p>
          <a:p>
            <a:r>
              <a:rPr lang="en-US" dirty="0" smtClean="0"/>
              <a:t>Romantic: sympathetic and well-matched lovers are united or reconciled; lovers are usually young; lovers often </a:t>
            </a:r>
            <a:r>
              <a:rPr lang="en-US" dirty="0" err="1" smtClean="0"/>
              <a:t>dept</a:t>
            </a:r>
            <a:r>
              <a:rPr lang="en-US" dirty="0" smtClean="0"/>
              <a:t> apart by complicating circumstances; fairy-tale ending</a:t>
            </a:r>
          </a:p>
          <a:p>
            <a:r>
              <a:rPr lang="en-US" dirty="0" smtClean="0"/>
              <a:t>Satirical: include con-artists, criminals, tricksters, hypocrites, gullible dupes, goofs; the central character is usually foolish, cynical or morally corrupt; often referred to a “black comedy” (we laugh at mortifying or grotesque events)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31721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Shakespeare’s Comedies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236372"/>
            <a:ext cx="8946541" cy="5525036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The Merchant of Venice</a:t>
            </a:r>
          </a:p>
          <a:p>
            <a:r>
              <a:rPr lang="en-US" dirty="0" smtClean="0"/>
              <a:t>Twelfth Night</a:t>
            </a:r>
          </a:p>
          <a:p>
            <a:r>
              <a:rPr lang="en-US" dirty="0" smtClean="0"/>
              <a:t>All’s Well That Ends Well</a:t>
            </a:r>
          </a:p>
          <a:p>
            <a:r>
              <a:rPr lang="en-US" dirty="0" smtClean="0"/>
              <a:t>The Tempest</a:t>
            </a:r>
          </a:p>
          <a:p>
            <a:r>
              <a:rPr lang="en-US" dirty="0" smtClean="0"/>
              <a:t>Taming of the Shrew</a:t>
            </a:r>
          </a:p>
          <a:p>
            <a:r>
              <a:rPr lang="en-US" dirty="0" smtClean="0"/>
              <a:t>The Winter’s Tale</a:t>
            </a:r>
          </a:p>
          <a:p>
            <a:r>
              <a:rPr lang="en-US" dirty="0" smtClean="0"/>
              <a:t>As you Like It</a:t>
            </a:r>
          </a:p>
          <a:p>
            <a:r>
              <a:rPr lang="en-US" dirty="0" smtClean="0"/>
              <a:t>The Comedy of Errors</a:t>
            </a:r>
          </a:p>
          <a:p>
            <a:r>
              <a:rPr lang="en-US" dirty="0" smtClean="0"/>
              <a:t>Love’s </a:t>
            </a:r>
            <a:r>
              <a:rPr lang="en-US" dirty="0" err="1" smtClean="0"/>
              <a:t>Labours</a:t>
            </a:r>
            <a:r>
              <a:rPr lang="en-US" dirty="0" smtClean="0"/>
              <a:t> Lost</a:t>
            </a:r>
          </a:p>
          <a:p>
            <a:r>
              <a:rPr lang="en-US" dirty="0" smtClean="0"/>
              <a:t>A Midsummer Night’s Dream</a:t>
            </a:r>
          </a:p>
          <a:p>
            <a:r>
              <a:rPr lang="en-US" dirty="0" smtClean="0"/>
              <a:t>The Two Gentlemen of Verona</a:t>
            </a:r>
          </a:p>
          <a:p>
            <a:r>
              <a:rPr lang="en-US" dirty="0" smtClean="0"/>
              <a:t>The Merry Wives of Windsor</a:t>
            </a:r>
          </a:p>
          <a:p>
            <a:r>
              <a:rPr lang="en-US" dirty="0" smtClean="0"/>
              <a:t>Measure for Measure</a:t>
            </a:r>
          </a:p>
          <a:p>
            <a:r>
              <a:rPr lang="en-US" dirty="0" smtClean="0"/>
              <a:t>Much Ado About Nothing</a:t>
            </a:r>
          </a:p>
          <a:p>
            <a:r>
              <a:rPr lang="en-US" dirty="0" smtClean="0"/>
              <a:t>The Two Nobel </a:t>
            </a:r>
            <a:r>
              <a:rPr lang="en-US" dirty="0" err="1" smtClean="0"/>
              <a:t>Kingsmen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4492" y="1236372"/>
            <a:ext cx="2619375" cy="17430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0422" y="2636902"/>
            <a:ext cx="2714625" cy="16859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7722" y="4675434"/>
            <a:ext cx="2552700" cy="179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1603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makes a tragedy?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Often have comedic moments, but tends                                             to have more serious and dramatic plots</a:t>
            </a:r>
          </a:p>
          <a:p>
            <a:r>
              <a:rPr lang="en-US" dirty="0" smtClean="0"/>
              <a:t>Characters becomes isolated or there is a                                       social breakdown</a:t>
            </a:r>
          </a:p>
          <a:p>
            <a:r>
              <a:rPr lang="en-US" dirty="0" smtClean="0"/>
              <a:t>Ends in death</a:t>
            </a:r>
          </a:p>
          <a:p>
            <a:r>
              <a:rPr lang="en-US" dirty="0" smtClean="0"/>
              <a:t>Events seem inevitable or inescapable</a:t>
            </a:r>
          </a:p>
          <a:p>
            <a:r>
              <a:rPr lang="en-US" dirty="0" smtClean="0"/>
              <a:t>The central figure is noble with a character                                                  flaw which leads them to eventual downfall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2685" y="1778577"/>
            <a:ext cx="3982994" cy="3348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8586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Shakespearean Tragedies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8"/>
            <a:ext cx="8946541" cy="470849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Macbeth</a:t>
            </a:r>
          </a:p>
          <a:p>
            <a:r>
              <a:rPr lang="en-US" dirty="0" smtClean="0"/>
              <a:t>Hamlet</a:t>
            </a:r>
          </a:p>
          <a:p>
            <a:r>
              <a:rPr lang="en-US" dirty="0" smtClean="0"/>
              <a:t>Romeo and Juliet</a:t>
            </a:r>
          </a:p>
          <a:p>
            <a:r>
              <a:rPr lang="en-US" dirty="0" smtClean="0"/>
              <a:t>Titus Andronicus</a:t>
            </a:r>
          </a:p>
          <a:p>
            <a:r>
              <a:rPr lang="en-US" dirty="0" smtClean="0"/>
              <a:t>Julius Caesar (also a history)</a:t>
            </a:r>
          </a:p>
          <a:p>
            <a:r>
              <a:rPr lang="en-US" dirty="0" smtClean="0"/>
              <a:t>Troilus and Cressida</a:t>
            </a:r>
          </a:p>
          <a:p>
            <a:r>
              <a:rPr lang="en-US" dirty="0" smtClean="0"/>
              <a:t>Othello</a:t>
            </a:r>
          </a:p>
          <a:p>
            <a:r>
              <a:rPr lang="en-US" dirty="0" smtClean="0"/>
              <a:t>Coriolanus (also a history)</a:t>
            </a:r>
          </a:p>
          <a:p>
            <a:r>
              <a:rPr lang="en-US" dirty="0" smtClean="0"/>
              <a:t>King Lear</a:t>
            </a:r>
          </a:p>
          <a:p>
            <a:r>
              <a:rPr lang="en-US" dirty="0" smtClean="0"/>
              <a:t>Antony and Cleopatra (also a history)</a:t>
            </a:r>
          </a:p>
          <a:p>
            <a:r>
              <a:rPr lang="en-US" dirty="0" smtClean="0"/>
              <a:t>Cymbeline (this is debated as a comedy)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8472" y="1641653"/>
            <a:ext cx="3650258" cy="25053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0203" y="4407163"/>
            <a:ext cx="3844411" cy="1647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0851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makes a history play?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Focus on England’s monarchs</a:t>
            </a:r>
          </a:p>
          <a:p>
            <a:r>
              <a:rPr lang="en-US" dirty="0" smtClean="0"/>
              <a:t>Play on Elizabethan propaganda showing dangers of civil war and glorifying the queen’s ancestors</a:t>
            </a:r>
          </a:p>
          <a:p>
            <a:r>
              <a:rPr lang="en-US" dirty="0" smtClean="0"/>
              <a:t>Royalty are depicted as powerful</a:t>
            </a:r>
          </a:p>
          <a:p>
            <a:r>
              <a:rPr lang="en-US" dirty="0" smtClean="0"/>
              <a:t>It is believed that the depiction of the royalty was inaccurate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99451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dirty="0" smtClean="0"/>
              <a:t>Part One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Character Types in Shakespeare’s Plays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248798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Shakespeare’s History Plays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8"/>
            <a:ext cx="8946541" cy="4656975"/>
          </a:xfrm>
        </p:spPr>
        <p:txBody>
          <a:bodyPr>
            <a:normAutofit/>
          </a:bodyPr>
          <a:lstStyle/>
          <a:p>
            <a:r>
              <a:rPr lang="en-US" dirty="0" smtClean="0"/>
              <a:t>King John</a:t>
            </a:r>
          </a:p>
          <a:p>
            <a:r>
              <a:rPr lang="en-US" dirty="0" smtClean="0"/>
              <a:t>Richard II</a:t>
            </a:r>
          </a:p>
          <a:p>
            <a:r>
              <a:rPr lang="en-US" dirty="0" smtClean="0"/>
              <a:t>King Henry IV (part 1 and 2)</a:t>
            </a:r>
          </a:p>
          <a:p>
            <a:r>
              <a:rPr lang="en-US" dirty="0" smtClean="0"/>
              <a:t>King Henry V</a:t>
            </a:r>
          </a:p>
          <a:p>
            <a:r>
              <a:rPr lang="en-US" dirty="0" smtClean="0"/>
              <a:t>King Henry VI (parts 1, 2, and 3)</a:t>
            </a:r>
          </a:p>
          <a:p>
            <a:r>
              <a:rPr lang="en-US" dirty="0" smtClean="0"/>
              <a:t>Richard III</a:t>
            </a:r>
          </a:p>
          <a:p>
            <a:r>
              <a:rPr lang="en-US" dirty="0" smtClean="0"/>
              <a:t>King Henry VIII</a:t>
            </a:r>
          </a:p>
          <a:p>
            <a:r>
              <a:rPr lang="en-US" dirty="0" smtClean="0"/>
              <a:t>Coriolanus (also a tragedy)</a:t>
            </a:r>
          </a:p>
          <a:p>
            <a:r>
              <a:rPr lang="en-US" dirty="0" smtClean="0"/>
              <a:t>Julius Caesar (also a tragedy)</a:t>
            </a:r>
          </a:p>
          <a:p>
            <a:r>
              <a:rPr lang="en-US" dirty="0" smtClean="0"/>
              <a:t>Anthony and Cleopatra (also a tragedy)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7014" y="1718066"/>
            <a:ext cx="5208352" cy="422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0094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sz="8800" dirty="0" smtClean="0"/>
              <a:t>Part Three</a:t>
            </a:r>
            <a:endParaRPr lang="en-US" sz="8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Situations, Themes, and content in Shakespeare’s plays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20133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situational archetypes in Shakespeare’s plays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8"/>
            <a:ext cx="8946541" cy="4682733"/>
          </a:xfrm>
        </p:spPr>
        <p:txBody>
          <a:bodyPr/>
          <a:lstStyle/>
          <a:p>
            <a:r>
              <a:rPr lang="en-US" dirty="0" smtClean="0"/>
              <a:t>Star-crossed lovers</a:t>
            </a:r>
          </a:p>
          <a:p>
            <a:r>
              <a:rPr lang="en-US" dirty="0" smtClean="0"/>
              <a:t>Elite ceremonies and celebrations</a:t>
            </a:r>
          </a:p>
          <a:p>
            <a:r>
              <a:rPr lang="en-US" dirty="0" smtClean="0"/>
              <a:t>Hero’s fall from and/or rise to identify value, class, or title</a:t>
            </a:r>
          </a:p>
          <a:p>
            <a:r>
              <a:rPr lang="en-US" dirty="0" smtClean="0"/>
              <a:t>Division in classes causing conflict</a:t>
            </a:r>
          </a:p>
          <a:p>
            <a:r>
              <a:rPr lang="en-US" dirty="0" smtClean="0"/>
              <a:t>Mistaken identities that cause conflict/confusion</a:t>
            </a:r>
          </a:p>
          <a:p>
            <a:r>
              <a:rPr lang="en-US" dirty="0" smtClean="0"/>
              <a:t>Separation and reunification of families/characters</a:t>
            </a:r>
          </a:p>
          <a:p>
            <a:r>
              <a:rPr lang="en-US" dirty="0" smtClean="0"/>
              <a:t>Journey or quest to fulfill a destiny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30647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themes in Shakespeare’s plays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853248"/>
            <a:ext cx="8946541" cy="500475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Conflict: an opposition of action, feeling or effect</a:t>
            </a:r>
          </a:p>
          <a:p>
            <a:pPr marL="0" indent="0">
              <a:buNone/>
            </a:pPr>
            <a:r>
              <a:rPr lang="en-US" dirty="0" smtClean="0"/>
              <a:t>	- man vs. man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- man vs. society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- man vs. nature</a:t>
            </a:r>
          </a:p>
          <a:p>
            <a:pPr marL="0" indent="0">
              <a:buNone/>
            </a:pPr>
            <a:r>
              <a:rPr lang="en-US" dirty="0" smtClean="0"/>
              <a:t>	- man vs. self</a:t>
            </a:r>
          </a:p>
          <a:p>
            <a:pPr marL="0" indent="0">
              <a:buNone/>
            </a:pPr>
            <a:r>
              <a:rPr lang="en-US" dirty="0" smtClean="0"/>
              <a:t>Appearance and Reality: disguises or taking on another personality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- inner-self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- outer-self</a:t>
            </a:r>
          </a:p>
          <a:p>
            <a:pPr marL="0" indent="0">
              <a:buNone/>
            </a:pPr>
            <a:r>
              <a:rPr lang="en-US" dirty="0" smtClean="0"/>
              <a:t>Order and Disorder: a feeling of disconnection, chaos, or confusion</a:t>
            </a:r>
          </a:p>
          <a:p>
            <a:pPr marL="0" indent="0">
              <a:buNone/>
            </a:pPr>
            <a:r>
              <a:rPr lang="en-US" dirty="0" smtClean="0"/>
              <a:t>Change and/or Growth: happens as a result of plot events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- physical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- emotional/psychological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- social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76869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we study Shakespeare?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To learn and understand: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- the stories (plot lines and twists)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- the characters (analysis of thoughts, words, actions)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- the language (devices and effects of usage)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- the themes (purposes and lessons)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- the dramatic effect (presentation of stories)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55302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4505648"/>
          </a:xfrm>
        </p:spPr>
        <p:txBody>
          <a:bodyPr/>
          <a:lstStyle/>
          <a:p>
            <a:pPr algn="ctr"/>
            <a:r>
              <a:rPr lang="en-US" sz="9600" dirty="0" smtClean="0"/>
              <a:t>The End</a:t>
            </a:r>
            <a:endParaRPr lang="en-US" sz="9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4205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Character Definitions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Dynamic Character: </a:t>
            </a:r>
            <a:r>
              <a:rPr lang="en-US" dirty="0" smtClean="0"/>
              <a:t>One who undergoes significant inner change or growth in personality and/or attitude during the course of a play; often referred to as a round or complex character.</a:t>
            </a:r>
          </a:p>
          <a:p>
            <a:r>
              <a:rPr lang="en-US" i="1" dirty="0" smtClean="0"/>
              <a:t>Static or stock character: </a:t>
            </a:r>
            <a:r>
              <a:rPr lang="en-US" dirty="0" smtClean="0"/>
              <a:t>One who does not undergo significant change or growth during the course of a play; often referred to as a flat, or two-dimensional; stereotypical and often predictable; they usually do one of the following:</a:t>
            </a:r>
          </a:p>
          <a:p>
            <a:r>
              <a:rPr lang="en-US" dirty="0" smtClean="0"/>
              <a:t>- Provide comic relief</a:t>
            </a:r>
          </a:p>
          <a:p>
            <a:r>
              <a:rPr lang="en-US" dirty="0" smtClean="0"/>
              <a:t>- Deliver vital information or give assistance to other characters.</a:t>
            </a:r>
          </a:p>
          <a:p>
            <a:r>
              <a:rPr lang="en-US" dirty="0" smtClean="0"/>
              <a:t>- Serve as a menacing character that hinders or helps the hero to change in the course of a play.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57114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/>
              <a:t>Basic Hero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4293" y="2052918"/>
            <a:ext cx="8946541" cy="4195481"/>
          </a:xfrm>
        </p:spPr>
        <p:txBody>
          <a:bodyPr>
            <a:normAutofit/>
          </a:bodyPr>
          <a:lstStyle/>
          <a:p>
            <a:r>
              <a:rPr lang="en-US" sz="2800" dirty="0" smtClean="0"/>
              <a:t>He’s a courageous figure</a:t>
            </a:r>
          </a:p>
          <a:p>
            <a:r>
              <a:rPr lang="en-US" sz="2800" dirty="0" smtClean="0"/>
              <a:t>He’s self-motivated</a:t>
            </a:r>
          </a:p>
          <a:p>
            <a:r>
              <a:rPr lang="en-US" sz="2800" dirty="0" smtClean="0"/>
              <a:t>He’s very active, usually athletic</a:t>
            </a:r>
          </a:p>
          <a:p>
            <a:r>
              <a:rPr lang="en-US" sz="2800" dirty="0" smtClean="0"/>
              <a:t>He’s usually considered to be                  handsome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3439" y="1389608"/>
            <a:ext cx="2830872" cy="4517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7691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Tragic Hero/Character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Displays a tragic flaw- an error in judgment or defect in character- that leads to downfall</a:t>
            </a:r>
          </a:p>
          <a:p>
            <a:r>
              <a:rPr lang="en-US" dirty="0" smtClean="0"/>
              <a:t>Neither all good nor all evil</a:t>
            </a:r>
          </a:p>
          <a:p>
            <a:r>
              <a:rPr lang="en-US" dirty="0" smtClean="0"/>
              <a:t>Suffers and learns from mistakes</a:t>
            </a:r>
          </a:p>
          <a:p>
            <a:r>
              <a:rPr lang="en-US" dirty="0" smtClean="0"/>
              <a:t>Usually must make a serious decision based on what they have learned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4485" y="4178216"/>
            <a:ext cx="5998000" cy="2474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0920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Romantic Hero/Character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Changes his mind easily about who his love interest is</a:t>
            </a:r>
          </a:p>
          <a:p>
            <a:r>
              <a:rPr lang="en-US" dirty="0" smtClean="0"/>
              <a:t>Tends to be melancholy and sentimental</a:t>
            </a:r>
          </a:p>
          <a:p>
            <a:r>
              <a:rPr lang="en-US" dirty="0" smtClean="0"/>
              <a:t>Generally handsome</a:t>
            </a:r>
          </a:p>
          <a:p>
            <a:r>
              <a:rPr lang="en-US" dirty="0" smtClean="0"/>
              <a:t>There is usually something disagreeable                                          about him (his friends and family have a                                  complaint about him)</a:t>
            </a:r>
          </a:p>
          <a:p>
            <a:r>
              <a:rPr lang="en-US" dirty="0" smtClean="0"/>
              <a:t>Often there is something mysterious                                               and/or adventurous about him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3863" y="2537137"/>
            <a:ext cx="5358532" cy="3000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514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Comedic Hero/Character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Tends to be an underdog                                                                   (from humble or disadvantaged                                                         backgrounds)</a:t>
            </a:r>
          </a:p>
          <a:p>
            <a:r>
              <a:rPr lang="en-US" dirty="0" smtClean="0"/>
              <a:t>Has charm and with that wins                                                               the audience’s and often other                                               character’s approvals</a:t>
            </a:r>
          </a:p>
          <a:p>
            <a:r>
              <a:rPr lang="en-US" dirty="0" smtClean="0"/>
              <a:t>Often is a rogue or a scamp                                                                    (a playfully mischievous person)</a:t>
            </a:r>
          </a:p>
          <a:p>
            <a:r>
              <a:rPr lang="en-US" dirty="0" smtClean="0"/>
              <a:t>Has to prove that he has “real worth”                                                 through the course of the story line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8173" y="1666271"/>
            <a:ext cx="1988244" cy="32834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8693" y="2069736"/>
            <a:ext cx="3071368" cy="4378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7994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Historic Hero/Character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Character is part of monarchy/government</a:t>
            </a:r>
          </a:p>
          <a:p>
            <a:r>
              <a:rPr lang="en-US" dirty="0" smtClean="0"/>
              <a:t>Viewed as powerful</a:t>
            </a:r>
          </a:p>
          <a:p>
            <a:r>
              <a:rPr lang="en-US" dirty="0" smtClean="0"/>
              <a:t>Often are glorified because of stance/attitude concerning allies and/or enemies</a:t>
            </a:r>
          </a:p>
          <a:p>
            <a:r>
              <a:rPr lang="en-US" dirty="0" smtClean="0"/>
              <a:t>Often there is a side or main story of a war/conflict between the city/country in the play and another city/country in the play.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3312" y="4428769"/>
            <a:ext cx="2528530" cy="22523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6765" y="4473833"/>
            <a:ext cx="2114550" cy="21621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36998" y="1853248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254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about the “BAD GUY”?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Malign Influence: A character who                                                 causes trouble out of hatred, jealousy or temper.</a:t>
            </a:r>
          </a:p>
          <a:p>
            <a:r>
              <a:rPr lang="en-US" dirty="0" smtClean="0"/>
              <a:t>Imp of Mischief: A character who                                                      misleads and deceives people, makes                                                fun of them, but is not actively malign.</a:t>
            </a:r>
          </a:p>
          <a:p>
            <a:r>
              <a:rPr lang="en-US" dirty="0" smtClean="0"/>
              <a:t>Mistreated Villain: A character who does                                        wicked things, but only because he/she                                              has ben driven to them by the way                                                     he/she has been treated.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2428" y="1152983"/>
            <a:ext cx="2257425" cy="20288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9380" y="3674474"/>
            <a:ext cx="2771775" cy="16478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9203" y="4882624"/>
            <a:ext cx="2428875" cy="188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89196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EC76B5"/>
      </a:hlink>
      <a:folHlink>
        <a:srgbClr val="E8ACCD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A207AED3-9ABC-4A18-9978-A59B65688B1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153</TotalTime>
  <Words>1131</Words>
  <Application>Microsoft Office PowerPoint</Application>
  <PresentationFormat>Widescreen</PresentationFormat>
  <Paragraphs>159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Century Gothic</vt:lpstr>
      <vt:lpstr>Wingdings 3</vt:lpstr>
      <vt:lpstr>Ion</vt:lpstr>
      <vt:lpstr>Shakespeare Notes</vt:lpstr>
      <vt:lpstr>Part One</vt:lpstr>
      <vt:lpstr>Basic Character Definitions</vt:lpstr>
      <vt:lpstr>Basic Hero</vt:lpstr>
      <vt:lpstr>Tragic Hero/Character</vt:lpstr>
      <vt:lpstr>Romantic Hero/Character</vt:lpstr>
      <vt:lpstr>Comedic Hero/Character</vt:lpstr>
      <vt:lpstr>Historic Hero/Character</vt:lpstr>
      <vt:lpstr>What about the “BAD GUY”?</vt:lpstr>
      <vt:lpstr>Supernatural Characters</vt:lpstr>
      <vt:lpstr>Characters in Story Lines</vt:lpstr>
      <vt:lpstr>Part Two </vt:lpstr>
      <vt:lpstr>What did Shakespeare write?</vt:lpstr>
      <vt:lpstr>What makes a comedy?</vt:lpstr>
      <vt:lpstr>Types of Comedies</vt:lpstr>
      <vt:lpstr>Shakespeare’s Comedies</vt:lpstr>
      <vt:lpstr>What makes a tragedy?</vt:lpstr>
      <vt:lpstr>Shakespearean Tragedies</vt:lpstr>
      <vt:lpstr>What makes a history play?</vt:lpstr>
      <vt:lpstr>Shakespeare’s History Plays</vt:lpstr>
      <vt:lpstr>Part Three</vt:lpstr>
      <vt:lpstr>Common situational archetypes in Shakespeare’s plays</vt:lpstr>
      <vt:lpstr>Common themes in Shakespeare’s plays</vt:lpstr>
      <vt:lpstr>What do we study Shakespeare?</vt:lpstr>
      <vt:lpstr>The End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Shakespeare Notes</dc:title>
  <dc:creator>Dani Sorensen</dc:creator>
  <cp:lastModifiedBy>Dani Sorensen</cp:lastModifiedBy>
  <cp:revision>16</cp:revision>
  <dcterms:created xsi:type="dcterms:W3CDTF">2015-09-02T14:09:49Z</dcterms:created>
  <dcterms:modified xsi:type="dcterms:W3CDTF">2015-09-02T16:43:28Z</dcterms:modified>
</cp:coreProperties>
</file>